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86" r:id="rId3"/>
    <p:sldId id="259" r:id="rId4"/>
    <p:sldId id="264" r:id="rId5"/>
    <p:sldId id="288" r:id="rId6"/>
    <p:sldId id="287" r:id="rId7"/>
    <p:sldId id="262" r:id="rId8"/>
    <p:sldId id="260" r:id="rId9"/>
    <p:sldId id="278" r:id="rId10"/>
    <p:sldId id="266" r:id="rId11"/>
    <p:sldId id="270" r:id="rId12"/>
    <p:sldId id="263" r:id="rId13"/>
    <p:sldId id="29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B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04" autoAdjust="0"/>
  </p:normalViewPr>
  <p:slideViewPr>
    <p:cSldViewPr>
      <p:cViewPr varScale="1">
        <p:scale>
          <a:sx n="64" d="100"/>
          <a:sy n="64" d="100"/>
        </p:scale>
        <p:origin x="156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81F83-E260-4188-AAFC-C49C39300665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E2C14-2462-40D0-9509-2E82FD933E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507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E2C14-2462-40D0-9509-2E82FD933E1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825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E2C14-2462-40D0-9509-2E82FD933E1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189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D6E2-1B78-45D3-8E2E-C04483FD5DAA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F814-4061-4322-AD1E-A455006A85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D6E2-1B78-45D3-8E2E-C04483FD5DAA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F814-4061-4322-AD1E-A455006A8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D6E2-1B78-45D3-8E2E-C04483FD5DAA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F814-4061-4322-AD1E-A455006A8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D6E2-1B78-45D3-8E2E-C04483FD5DAA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F814-4061-4322-AD1E-A455006A85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D6E2-1B78-45D3-8E2E-C04483FD5DAA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F814-4061-4322-AD1E-A455006A8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D6E2-1B78-45D3-8E2E-C04483FD5DAA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F814-4061-4322-AD1E-A455006A85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D6E2-1B78-45D3-8E2E-C04483FD5DAA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F814-4061-4322-AD1E-A455006A85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D6E2-1B78-45D3-8E2E-C04483FD5DAA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F814-4061-4322-AD1E-A455006A8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D6E2-1B78-45D3-8E2E-C04483FD5DAA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F814-4061-4322-AD1E-A455006A8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D6E2-1B78-45D3-8E2E-C04483FD5DAA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F814-4061-4322-AD1E-A455006A8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D6E2-1B78-45D3-8E2E-C04483FD5DAA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F814-4061-4322-AD1E-A455006A85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5AD6E2-1B78-45D3-8E2E-C04483FD5DAA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0AF814-4061-4322-AD1E-A455006A8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3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4714884"/>
            <a:ext cx="4857784" cy="1643074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anose="03010101010201010101" pitchFamily="66" charset="0"/>
              </a:rPr>
              <a:t>Презентацию подготовила:</a:t>
            </a:r>
          </a:p>
          <a:p>
            <a:r>
              <a:rPr lang="ru-RU" sz="2800" b="1" dirty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anose="03010101010201010101" pitchFamily="66" charset="0"/>
              </a:rPr>
              <a:t>в</a:t>
            </a:r>
            <a:r>
              <a:rPr lang="ru-RU" sz="2800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anose="03010101010201010101" pitchFamily="66" charset="0"/>
              </a:rPr>
              <a:t>оспитатель МАДОУ ЦРР д/с №40 Козлова Ольга Валерьевна </a:t>
            </a:r>
          </a:p>
          <a:p>
            <a:r>
              <a:rPr lang="ru-RU" sz="2800" b="1" dirty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anose="03010101010201010101" pitchFamily="66" charset="0"/>
              </a:rPr>
              <a:t>                  2021г</a:t>
            </a:r>
            <a:r>
              <a:rPr lang="ru-RU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anose="03010101010201010101" pitchFamily="66" charset="0"/>
              </a:rPr>
              <a:t>.</a:t>
            </a:r>
            <a:endParaRPr lang="ru-RU" b="1" dirty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9"/>
            <a:ext cx="8858280" cy="177512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ОТКУДА БЕРУТСЯ </a:t>
            </a:r>
            <a:br>
              <a:rPr lang="ru-RU" sz="5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5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СНЕГ И ЛЁД?</a:t>
            </a:r>
            <a:endParaRPr lang="ru-RU" sz="54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Picture 12" descr="Картинка 80 из 1655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341068" y="980728"/>
            <a:ext cx="3509488" cy="3295294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808362"/>
            <a:ext cx="3024336" cy="381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2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2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14 из 1694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9089" y="5147267"/>
            <a:ext cx="1600200" cy="1463040"/>
          </a:xfrm>
          <a:prstGeom prst="rect">
            <a:avLst/>
          </a:prstGeom>
          <a:noFill/>
        </p:spPr>
      </p:pic>
      <p:pic>
        <p:nvPicPr>
          <p:cNvPr id="6" name="Picture 2" descr="Картинка 14 из 169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29294" y="3671289"/>
            <a:ext cx="1600494" cy="1464923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2286000" cy="2047875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708920"/>
            <a:ext cx="5332092" cy="39990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541" y="2283947"/>
            <a:ext cx="2119297" cy="1589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39" y="477077"/>
            <a:ext cx="2216599" cy="16624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5720" y="332656"/>
            <a:ext cx="6446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Опыт со снегом показал, что снег только кажется чистым, он грязный.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Снег растаял в ведрах и превратился в грязную воду. Эту воду мы перелили в прозрачные стаканы, что бы лучше рассмотреть  воду и мусор.</a:t>
            </a:r>
            <a:endParaRPr lang="ru-RU" sz="24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а 14 из 16947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7504" y="161208"/>
            <a:ext cx="1615120" cy="1478310"/>
          </a:xfrm>
          <a:prstGeom prst="rect">
            <a:avLst/>
          </a:prstGeom>
          <a:noFill/>
        </p:spPr>
      </p:pic>
      <p:pic>
        <p:nvPicPr>
          <p:cNvPr id="6" name="Picture 2" descr="Картинка 14 из 16947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64288" y="5052725"/>
            <a:ext cx="1854538" cy="1697448"/>
          </a:xfrm>
          <a:prstGeom prst="rect">
            <a:avLst/>
          </a:prstGeom>
          <a:noFill/>
        </p:spPr>
      </p:pic>
      <p:pic>
        <p:nvPicPr>
          <p:cNvPr id="7" name="Picture 2" descr="Картинка 14 из 16947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75199" y="0"/>
            <a:ext cx="1835696" cy="1680202"/>
          </a:xfrm>
          <a:prstGeom prst="rect">
            <a:avLst/>
          </a:prstGeom>
          <a:noFill/>
        </p:spPr>
      </p:pic>
      <p:pic>
        <p:nvPicPr>
          <p:cNvPr id="9" name="Picture 2" descr="Картинка 14 из 16947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5324575"/>
            <a:ext cx="1587731" cy="1454727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593891"/>
            <a:ext cx="3582730" cy="2687047"/>
          </a:xfrm>
          <a:prstGeom prst="rect">
            <a:avLst/>
          </a:prstGeom>
        </p:spPr>
      </p:pic>
      <p:pic>
        <p:nvPicPr>
          <p:cNvPr id="13" name="Объект 12"/>
          <p:cNvPicPr>
            <a:picLocks noGrp="1" noChangeAspect="1"/>
          </p:cNvPicPr>
          <p:nvPr>
            <p:ph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293" y="1051225"/>
            <a:ext cx="3187923" cy="425056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Картинка 204 из 49232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57884" y="3643314"/>
            <a:ext cx="3076561" cy="30241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10" descr="Картинка 261 из 165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857232"/>
            <a:ext cx="2357454" cy="1769196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0" y="3643314"/>
            <a:ext cx="6012160" cy="2723764"/>
          </a:xfrm>
          <a:prstGeom prst="cloudCallout">
            <a:avLst>
              <a:gd name="adj1" fmla="val -5479"/>
              <a:gd name="adj2" fmla="val 257157"/>
            </a:avLst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Снег и лед образуются из воды, снег и лед — это замерзшая вода.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9"/>
            <a:ext cx="91450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u="sng" dirty="0">
                <a:solidFill>
                  <a:srgbClr val="0070C0"/>
                </a:solidFill>
                <a:latin typeface="Monotype Corsiva" panose="03010101010201010101" pitchFamily="66" charset="0"/>
              </a:rPr>
              <a:t>Вывод: </a:t>
            </a:r>
            <a:r>
              <a:rPr lang="ru-RU" altLang="ru-RU" sz="3200" b="1" u="sng" dirty="0">
                <a:solidFill>
                  <a:srgbClr val="DD4B23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3200" b="1" u="sng" dirty="0">
                <a:solidFill>
                  <a:srgbClr val="DD4B23"/>
                </a:solidFill>
                <a:latin typeface="Monotype Corsiva" panose="03010101010201010101" pitchFamily="66" charset="0"/>
              </a:rPr>
            </a:br>
            <a:r>
              <a:rPr lang="ru-RU" altLang="ru-RU" sz="3200" b="1" u="sng" dirty="0">
                <a:solidFill>
                  <a:srgbClr val="DD4B23"/>
                </a:solidFill>
                <a:latin typeface="Monotype Corsiva" panose="03010101010201010101" pitchFamily="66" charset="0"/>
              </a:rPr>
              <a:t>Снег в рот брать нельзя</a:t>
            </a:r>
            <a:r>
              <a:rPr lang="ru-RU" altLang="ru-RU" sz="3200" b="1" u="sng" dirty="0" smtClean="0">
                <a:solidFill>
                  <a:srgbClr val="DD4B23"/>
                </a:solidFill>
                <a:latin typeface="Monotype Corsiva" panose="03010101010201010101" pitchFamily="66" charset="0"/>
              </a:rPr>
              <a:t>!!</a:t>
            </a:r>
          </a:p>
          <a:p>
            <a:r>
              <a:rPr lang="ru-RU" altLang="ru-RU" sz="3200" b="1" i="1" dirty="0">
                <a:solidFill>
                  <a:srgbClr val="0070C0"/>
                </a:solidFill>
                <a:latin typeface="Monotype Corsiva" panose="03010101010201010101" pitchFamily="66" charset="0"/>
              </a:rPr>
              <a:t>Откуда в воде появилась грязь?</a:t>
            </a:r>
            <a:endParaRPr lang="ru-RU" sz="32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pPr marL="45720" indent="0">
              <a:buNone/>
            </a:pPr>
            <a:r>
              <a:rPr lang="ru-RU" altLang="ru-RU" sz="3200" b="1" dirty="0" smtClean="0">
                <a:solidFill>
                  <a:srgbClr val="DD4B23"/>
                </a:solidFill>
                <a:latin typeface="Monotype Corsiva" panose="03010101010201010101" pitchFamily="66" charset="0"/>
              </a:rPr>
              <a:t>Снег </a:t>
            </a:r>
            <a:r>
              <a:rPr lang="ru-RU" altLang="ru-RU" sz="3200" b="1" dirty="0" smtClean="0">
                <a:solidFill>
                  <a:srgbClr val="DD4B23"/>
                </a:solidFill>
                <a:latin typeface="Monotype Corsiva" panose="03010101010201010101" pitchFamily="66" charset="0"/>
              </a:rPr>
              <a:t>загрязнён </a:t>
            </a:r>
            <a:r>
              <a:rPr lang="ru-RU" altLang="ru-RU" sz="3200" b="1" dirty="0">
                <a:solidFill>
                  <a:srgbClr val="DD4B23"/>
                </a:solidFill>
                <a:latin typeface="Monotype Corsiva" panose="03010101010201010101" pitchFamily="66" charset="0"/>
              </a:rPr>
              <a:t>выхлопными газами. </a:t>
            </a:r>
            <a:br>
              <a:rPr lang="ru-RU" altLang="ru-RU" sz="3200" b="1" dirty="0">
                <a:solidFill>
                  <a:srgbClr val="DD4B23"/>
                </a:solidFill>
                <a:latin typeface="Monotype Corsiva" panose="03010101010201010101" pitchFamily="66" charset="0"/>
              </a:rPr>
            </a:br>
            <a:r>
              <a:rPr lang="ru-RU" altLang="ru-RU" sz="3200" b="1" dirty="0">
                <a:solidFill>
                  <a:srgbClr val="DD4B23"/>
                </a:solidFill>
                <a:latin typeface="Monotype Corsiva" panose="03010101010201010101" pitchFamily="66" charset="0"/>
              </a:rPr>
              <a:t>По нему бегают кошки и собаки.</a:t>
            </a:r>
            <a:br>
              <a:rPr lang="ru-RU" altLang="ru-RU" sz="3200" b="1" dirty="0">
                <a:solidFill>
                  <a:srgbClr val="DD4B23"/>
                </a:solidFill>
                <a:latin typeface="Monotype Corsiva" panose="03010101010201010101" pitchFamily="66" charset="0"/>
              </a:rPr>
            </a:br>
            <a:r>
              <a:rPr lang="ru-RU" altLang="ru-RU" sz="3200" b="1" dirty="0">
                <a:solidFill>
                  <a:srgbClr val="DD4B23"/>
                </a:solidFill>
                <a:latin typeface="Monotype Corsiva" panose="03010101010201010101" pitchFamily="66" charset="0"/>
              </a:rPr>
              <a:t>На него попадают семена и ветки деревьев, летит пыль.</a:t>
            </a:r>
            <a:endParaRPr lang="ru-RU" sz="3200" b="1" dirty="0">
              <a:solidFill>
                <a:srgbClr val="DD4B23"/>
              </a:solidFill>
              <a:latin typeface="Monotype Corsiva" panose="03010101010201010101" pitchFamily="66" charset="0"/>
            </a:endParaRPr>
          </a:p>
          <a:p>
            <a:endParaRPr lang="ru-RU" altLang="ru-RU" sz="3200" b="1" u="sng" dirty="0">
              <a:solidFill>
                <a:srgbClr val="DD4B23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а 14 из 16947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7504" y="161208"/>
            <a:ext cx="1615120" cy="1478310"/>
          </a:xfrm>
          <a:prstGeom prst="rect">
            <a:avLst/>
          </a:prstGeom>
          <a:noFill/>
        </p:spPr>
      </p:pic>
      <p:pic>
        <p:nvPicPr>
          <p:cNvPr id="6" name="Picture 2" descr="Картинка 14 из 16947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64288" y="5052725"/>
            <a:ext cx="1854538" cy="1697448"/>
          </a:xfrm>
          <a:prstGeom prst="rect">
            <a:avLst/>
          </a:prstGeom>
          <a:noFill/>
        </p:spPr>
      </p:pic>
      <p:pic>
        <p:nvPicPr>
          <p:cNvPr id="7" name="Picture 2" descr="Картинка 14 из 16947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75199" y="0"/>
            <a:ext cx="1835696" cy="1680202"/>
          </a:xfrm>
          <a:prstGeom prst="rect">
            <a:avLst/>
          </a:prstGeom>
          <a:noFill/>
        </p:spPr>
      </p:pic>
      <p:pic>
        <p:nvPicPr>
          <p:cNvPr id="9" name="Picture 2" descr="Картинка 14 из 16947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5324575"/>
            <a:ext cx="1587731" cy="1454727"/>
          </a:xfrm>
          <a:prstGeom prst="rect">
            <a:avLst/>
          </a:prstGeom>
          <a:noFill/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95536" y="2276872"/>
            <a:ext cx="8424936" cy="18002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284807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052736"/>
            <a:ext cx="8784976" cy="580526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Приобретение детьми знаний о процессах и явлениях, </a:t>
            </a:r>
            <a:endParaRPr lang="ru-RU" sz="2800" b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происходящих </a:t>
            </a: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 неживой природе.</a:t>
            </a:r>
          </a:p>
          <a:p>
            <a:pPr>
              <a:defRPr/>
            </a:pP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Расширение перспектив развития поисково-познавательной деятельности детей путем включения их в мыслительные, моделирующие и преобразующие действия.</a:t>
            </a:r>
          </a:p>
          <a:p>
            <a:pPr>
              <a:defRPr/>
            </a:pP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Умение находить и определять существующие и несуществующие признаки предметов и явлений.</a:t>
            </a:r>
          </a:p>
          <a:p>
            <a:pPr>
              <a:defRPr/>
            </a:pP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Устанавливать причинно-следственные связи.</a:t>
            </a:r>
          </a:p>
          <a:p>
            <a:pPr>
              <a:defRPr/>
            </a:pP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Развивать детскую любознательность и ум, а также формировать устойчивые познавательные интересы.</a:t>
            </a:r>
          </a:p>
          <a:p>
            <a:pPr>
              <a:defRPr/>
            </a:pP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Развитие взаимодействия и взаимопонимания между детьми.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"/>
            <a:ext cx="8678768" cy="1196752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Цель детского экспериментирования в дошкольном возрасте.</a:t>
            </a:r>
            <a:endParaRPr lang="ru-RU" sz="40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Picture 12" descr="Картинка 80 из 1655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082206" y="228775"/>
            <a:ext cx="2061794" cy="19359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903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395536" y="142852"/>
            <a:ext cx="6007180" cy="1845987"/>
          </a:xfrm>
          <a:prstGeom prst="cloudCallout">
            <a:avLst>
              <a:gd name="adj1" fmla="val 13106"/>
              <a:gd name="adj2" fmla="val 165934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Дождались  снега!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Решили с ребятами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изучить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свойства снега и льда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6" descr="Картинка 133 из 12075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4831418"/>
            <a:ext cx="1861545" cy="1844666"/>
          </a:xfrm>
          <a:prstGeom prst="rect">
            <a:avLst/>
          </a:prstGeom>
          <a:noFill/>
        </p:spPr>
      </p:pic>
      <p:pic>
        <p:nvPicPr>
          <p:cNvPr id="6" name="Picture 12" descr="Картинка 80 из 1655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33593" y="184075"/>
            <a:ext cx="2267744" cy="212933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2132856"/>
            <a:ext cx="4392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Monotype Corsiva" panose="03010101010201010101" pitchFamily="66" charset="0"/>
              </a:rPr>
              <a:t>Снег кружится,</a:t>
            </a:r>
            <a:br>
              <a:rPr lang="ru-RU" sz="3200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3200" dirty="0">
                <a:solidFill>
                  <a:srgbClr val="0070C0"/>
                </a:solidFill>
                <a:latin typeface="Monotype Corsiva" panose="03010101010201010101" pitchFamily="66" charset="0"/>
              </a:rPr>
              <a:t>Снег ложится -</a:t>
            </a:r>
            <a:br>
              <a:rPr lang="ru-RU" sz="3200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3200" dirty="0">
                <a:solidFill>
                  <a:srgbClr val="0070C0"/>
                </a:solidFill>
                <a:latin typeface="Monotype Corsiva" panose="03010101010201010101" pitchFamily="66" charset="0"/>
              </a:rPr>
              <a:t>Снег! Снег! Снег!</a:t>
            </a:r>
            <a:br>
              <a:rPr lang="ru-RU" sz="3200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3200" dirty="0">
                <a:solidFill>
                  <a:srgbClr val="0070C0"/>
                </a:solidFill>
                <a:latin typeface="Monotype Corsiva" panose="03010101010201010101" pitchFamily="66" charset="0"/>
              </a:rPr>
              <a:t>Рады снегу зверь и птица</a:t>
            </a:r>
            <a:br>
              <a:rPr lang="ru-RU" sz="3200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3200" dirty="0">
                <a:solidFill>
                  <a:srgbClr val="0070C0"/>
                </a:solidFill>
                <a:latin typeface="Monotype Corsiva" panose="03010101010201010101" pitchFamily="66" charset="0"/>
              </a:rPr>
              <a:t>И, конечно, человек!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838" y="3284984"/>
            <a:ext cx="4512501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280 из 1381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60648"/>
            <a:ext cx="1944216" cy="1944216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2339752" y="1"/>
            <a:ext cx="6624736" cy="2502630"/>
          </a:xfrm>
          <a:prstGeom prst="cloudCallout">
            <a:avLst>
              <a:gd name="adj1" fmla="val 44029"/>
              <a:gd name="adj2" fmla="val -4264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Опытным путем на прогулке  выяснили , что снег  бывает липким и рыхлы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м, а 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л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ёд хрупким.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67065"/>
            <a:ext cx="4541147" cy="3405861"/>
          </a:xfrm>
          <a:prstGeom prst="rect">
            <a:avLst/>
          </a:prstGeom>
        </p:spPr>
      </p:pic>
      <p:pic>
        <p:nvPicPr>
          <p:cNvPr id="1026" name="Picture 2" descr="https://www.maam.ru/upload/blogs/detsad-517196-15156072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00" y="2524255"/>
            <a:ext cx="4094590" cy="402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280 из 1381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-315416"/>
            <a:ext cx="1663004" cy="16630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476672"/>
            <a:ext cx="84317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Предмет исследования</a:t>
            </a:r>
            <a:r>
              <a:rPr lang="ru-RU" sz="2800" dirty="0">
                <a:solidFill>
                  <a:srgbClr val="0070C0"/>
                </a:solidFill>
                <a:latin typeface="Monotype Corsiva" panose="03010101010201010101" pitchFamily="66" charset="0"/>
              </a:rPr>
              <a:t>: </a:t>
            </a:r>
            <a:r>
              <a:rPr lang="ru-RU" sz="2800" dirty="0">
                <a:solidFill>
                  <a:srgbClr val="000000"/>
                </a:solidFill>
                <a:latin typeface="Monotype Corsiva" panose="03010101010201010101" pitchFamily="66" charset="0"/>
              </a:rPr>
              <a:t>вода и ее свойства.</a:t>
            </a:r>
          </a:p>
          <a:p>
            <a:pPr indent="450850" algn="just"/>
            <a:r>
              <a:rPr lang="ru-RU" sz="28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Объект исследования</a:t>
            </a:r>
            <a:r>
              <a:rPr lang="ru-RU" sz="2800" dirty="0">
                <a:solidFill>
                  <a:srgbClr val="000000"/>
                </a:solidFill>
                <a:latin typeface="Monotype Corsiva" panose="03010101010201010101" pitchFamily="66" charset="0"/>
              </a:rPr>
              <a:t>: влияние холода </a:t>
            </a:r>
            <a:r>
              <a:rPr lang="ru-RU" sz="2800" dirty="0" smtClean="0">
                <a:solidFill>
                  <a:srgbClr val="000000"/>
                </a:solidFill>
                <a:latin typeface="Monotype Corsiva" panose="03010101010201010101" pitchFamily="66" charset="0"/>
              </a:rPr>
              <a:t>на</a:t>
            </a:r>
          </a:p>
          <a:p>
            <a:pPr indent="450850" algn="just"/>
            <a:r>
              <a:rPr lang="ru-RU" sz="2800" dirty="0" smtClean="0">
                <a:solidFill>
                  <a:srgbClr val="000000"/>
                </a:solidFill>
                <a:latin typeface="Monotype Corsiva" panose="03010101010201010101" pitchFamily="66" charset="0"/>
              </a:rPr>
              <a:t> свойства воды.</a:t>
            </a:r>
          </a:p>
          <a:p>
            <a:pPr indent="450850" algn="just"/>
            <a:r>
              <a:rPr lang="ru-RU" sz="28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Гипотеза</a:t>
            </a:r>
            <a:r>
              <a:rPr lang="ru-RU" sz="28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:</a:t>
            </a:r>
            <a:r>
              <a:rPr lang="ru-RU" sz="2800" dirty="0">
                <a:solidFill>
                  <a:srgbClr val="000000"/>
                </a:solidFill>
                <a:latin typeface="Monotype Corsiva" panose="03010101010201010101" pitchFamily="66" charset="0"/>
              </a:rPr>
              <a:t> если мы подкрасим воду и заморозим ее, то получим цветные льдинки.</a:t>
            </a:r>
          </a:p>
          <a:p>
            <a:pPr indent="450850" algn="just"/>
            <a:r>
              <a:rPr lang="ru-RU" sz="28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Цель исследования</a:t>
            </a:r>
            <a:r>
              <a:rPr lang="ru-RU" sz="2800" b="1" dirty="0">
                <a:solidFill>
                  <a:srgbClr val="000000"/>
                </a:solidFill>
                <a:latin typeface="Monotype Corsiva" panose="03010101010201010101" pitchFamily="66" charset="0"/>
              </a:rPr>
              <a:t>:</a:t>
            </a:r>
            <a:r>
              <a:rPr lang="ru-RU" sz="2800" dirty="0">
                <a:solidFill>
                  <a:srgbClr val="000000"/>
                </a:solidFill>
                <a:latin typeface="Monotype Corsiva" panose="03010101010201010101" pitchFamily="66" charset="0"/>
              </a:rPr>
              <a:t> знакомство со свойствами воды и ее характерными особенностями.</a:t>
            </a:r>
          </a:p>
          <a:p>
            <a:pPr indent="450850" algn="just"/>
            <a:r>
              <a:rPr lang="ru-RU" sz="28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Задачи:</a:t>
            </a:r>
            <a:endParaRPr lang="ru-RU" sz="2800" dirty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pPr indent="450850" algn="just"/>
            <a:r>
              <a:rPr lang="ru-RU" sz="2800" dirty="0">
                <a:solidFill>
                  <a:srgbClr val="000000"/>
                </a:solidFill>
                <a:latin typeface="Monotype Corsiva" panose="03010101010201010101" pitchFamily="66" charset="0"/>
              </a:rPr>
              <a:t>1.Выяснить, из чего появляется лед.</a:t>
            </a:r>
          </a:p>
          <a:p>
            <a:pPr indent="450850" algn="just"/>
            <a:r>
              <a:rPr lang="ru-RU" sz="2800" dirty="0">
                <a:solidFill>
                  <a:srgbClr val="000000"/>
                </a:solidFill>
                <a:latin typeface="Monotype Corsiva" panose="03010101010201010101" pitchFamily="66" charset="0"/>
              </a:rPr>
              <a:t>2.Узнать, почему лед бывает цветной.</a:t>
            </a:r>
          </a:p>
          <a:p>
            <a:pPr indent="450850" algn="just"/>
            <a:r>
              <a:rPr lang="ru-RU" sz="2800" dirty="0" smtClean="0">
                <a:solidFill>
                  <a:srgbClr val="000000"/>
                </a:solidFill>
                <a:latin typeface="Monotype Corsiva" panose="03010101010201010101" pitchFamily="66" charset="0"/>
              </a:rPr>
              <a:t>3.Устанавить </a:t>
            </a:r>
            <a:r>
              <a:rPr lang="ru-RU" sz="2800" dirty="0">
                <a:solidFill>
                  <a:srgbClr val="000000"/>
                </a:solidFill>
                <a:latin typeface="Monotype Corsiva" panose="03010101010201010101" pitchFamily="66" charset="0"/>
              </a:rPr>
              <a:t>простейшие связи между свойствами воды, краски и температуры.</a:t>
            </a:r>
            <a:endParaRPr lang="ru-RU" sz="2800" b="0" i="0" dirty="0">
              <a:solidFill>
                <a:srgbClr val="000000"/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13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57" y="1171378"/>
            <a:ext cx="1977684" cy="26369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359" y="1203623"/>
            <a:ext cx="1958534" cy="26113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94" y="1231717"/>
            <a:ext cx="1945688" cy="25942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765" y="1231718"/>
            <a:ext cx="1945688" cy="259425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78457" y="4005064"/>
            <a:ext cx="84714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 </a:t>
            </a:r>
            <a:r>
              <a:rPr lang="ru-RU" sz="2800" b="1" u="sng" dirty="0">
                <a:solidFill>
                  <a:srgbClr val="0070C0"/>
                </a:solidFill>
                <a:latin typeface="Monotype Corsiva" panose="03010101010201010101" pitchFamily="66" charset="0"/>
              </a:rPr>
              <a:t>эксперимент </a:t>
            </a:r>
            <a:r>
              <a:rPr lang="ru-RU" sz="2800" b="1" u="sng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с водой  «Разноцветные льдинки</a:t>
            </a:r>
            <a:r>
              <a:rPr lang="ru-RU" sz="2800" u="sng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»</a:t>
            </a:r>
            <a:endParaRPr lang="ru-RU" sz="2800" u="sng" dirty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r>
              <a:rPr lang="ru-RU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Дети </a:t>
            </a:r>
            <a:r>
              <a:rPr lang="ru-RU" sz="2800" dirty="0">
                <a:solidFill>
                  <a:srgbClr val="0070C0"/>
                </a:solidFill>
                <a:latin typeface="Monotype Corsiva" panose="03010101010201010101" pitchFamily="66" charset="0"/>
              </a:rPr>
              <a:t>сами выбирают </a:t>
            </a:r>
            <a:r>
              <a:rPr lang="ru-RU" sz="28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цвета</a:t>
            </a:r>
            <a:r>
              <a:rPr lang="ru-RU" sz="2800" dirty="0">
                <a:solidFill>
                  <a:srgbClr val="0070C0"/>
                </a:solidFill>
                <a:latin typeface="Monotype Corsiva" panose="03010101010201010101" pitchFamily="66" charset="0"/>
              </a:rPr>
              <a:t>, которыми хотят раскрасить воду. С помощью воспитателя добавляют необходимое количество краски в стаканчик с </a:t>
            </a:r>
            <a:r>
              <a:rPr lang="ru-RU" sz="28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водой</a:t>
            </a:r>
            <a:r>
              <a:rPr lang="ru-RU" sz="2800" dirty="0">
                <a:solidFill>
                  <a:srgbClr val="0070C0"/>
                </a:solidFill>
                <a:latin typeface="Monotype Corsiva" panose="03010101010201010101" pitchFamily="66" charset="0"/>
              </a:rPr>
              <a:t>, размешивают кисточкой жидкость до получения яркого окраса однородного </a:t>
            </a:r>
            <a:r>
              <a:rPr lang="ru-RU" sz="28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цвета</a:t>
            </a:r>
            <a:endParaRPr lang="ru-RU" sz="2800" b="0" i="0" dirty="0">
              <a:solidFill>
                <a:srgbClr val="0070C0"/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8457" y="188640"/>
            <a:ext cx="84714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800" dirty="0">
                <a:solidFill>
                  <a:srgbClr val="00B050"/>
                </a:solidFill>
                <a:latin typeface="Monotype Corsiva" panose="03010101010201010101" pitchFamily="66" charset="0"/>
              </a:rPr>
              <a:t>Опыт № 2  </a:t>
            </a:r>
            <a:r>
              <a:rPr lang="ru-RU" sz="2800" u="sng" dirty="0">
                <a:solidFill>
                  <a:srgbClr val="FFC000"/>
                </a:solidFill>
                <a:latin typeface="Monotype Corsiva" panose="03010101010201010101" pitchFamily="66" charset="0"/>
              </a:rPr>
              <a:t>Цель</a:t>
            </a:r>
            <a:r>
              <a:rPr lang="ru-RU" sz="2800" dirty="0">
                <a:solidFill>
                  <a:srgbClr val="FFC000"/>
                </a:solidFill>
                <a:latin typeface="Monotype Corsiva" panose="03010101010201010101" pitchFamily="66" charset="0"/>
              </a:rPr>
              <a:t>: познакомить детей со свойствами воды в жидком и твердом  состоянии.</a:t>
            </a:r>
          </a:p>
        </p:txBody>
      </p:sp>
    </p:spTree>
    <p:extLst>
      <p:ext uri="{BB962C8B-B14F-4D97-AF65-F5344CB8AC3E}">
        <p14:creationId xmlns:p14="http://schemas.microsoft.com/office/powerpoint/2010/main" val="405265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2809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 </a:t>
            </a:r>
            <a:r>
              <a:rPr lang="ru-RU" sz="2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цветную воду наливаем в формочки</a:t>
            </a:r>
            <a:r>
              <a:rPr lang="ru-RU" sz="24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 на холоде до полного замерзания. Ведем наблюдение за изменением состояния воды на улице в мороз.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Когда</a:t>
            </a:r>
            <a:r>
              <a:rPr lang="ru-RU" sz="24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 цветная вода превратиться в лед, осторожно вынимаем замерзшие льдинки из </a:t>
            </a:r>
            <a:r>
              <a:rPr lang="ru-RU" sz="2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формочек </a:t>
            </a:r>
            <a:r>
              <a:rPr lang="ru-RU" sz="24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и размещаем их на снежных </a:t>
            </a:r>
            <a:r>
              <a:rPr lang="ru-RU" sz="2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постройках,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Вывод:  </a:t>
            </a:r>
            <a:r>
              <a:rPr lang="ru-RU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воду </a:t>
            </a:r>
            <a:r>
              <a:rPr lang="ru-RU" sz="2800" dirty="0">
                <a:solidFill>
                  <a:srgbClr val="0070C0"/>
                </a:solidFill>
                <a:latin typeface="Monotype Corsiva" panose="03010101010201010101" pitchFamily="66" charset="0"/>
              </a:rPr>
              <a:t>надо </a:t>
            </a:r>
            <a:r>
              <a:rPr lang="ru-RU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заморозить что бы получить лёд.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Лёд – это вода в твёрдом состоянии.</a:t>
            </a:r>
            <a:endParaRPr lang="ru-RU" sz="2800" dirty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r>
              <a:rPr lang="ru-RU" sz="2800" dirty="0">
                <a:solidFill>
                  <a:srgbClr val="0070C0"/>
                </a:solidFill>
                <a:latin typeface="Monotype Corsiva" panose="03010101010201010101" pitchFamily="66" charset="0"/>
              </a:rPr>
              <a:t>Л</a:t>
            </a:r>
            <a:r>
              <a:rPr lang="ru-RU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ед  получился разноцветный , потому что воду подкрасили</a:t>
            </a:r>
            <a:endParaRPr lang="ru-RU" sz="2800" dirty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r>
              <a:rPr lang="ru-RU" sz="2800" dirty="0">
                <a:solidFill>
                  <a:srgbClr val="0070C0"/>
                </a:solidFill>
                <a:latin typeface="Monotype Corsiva" panose="03010101010201010101" pitchFamily="66" charset="0"/>
              </a:rPr>
              <a:t> </a:t>
            </a:r>
          </a:p>
          <a:p>
            <a:endParaRPr lang="ru-RU" sz="2400" b="0" i="0" dirty="0">
              <a:solidFill>
                <a:srgbClr val="FF0000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48840"/>
            <a:ext cx="2094226" cy="1570670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229200"/>
            <a:ext cx="1915933" cy="14369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64835" y="3485897"/>
            <a:ext cx="1937652" cy="21252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480346"/>
            <a:ext cx="2458746" cy="3278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138486" y="2188087"/>
            <a:ext cx="2258715" cy="2763924"/>
          </a:xfrm>
          <a:prstGeom prst="rect">
            <a:avLst/>
          </a:prstGeom>
        </p:spPr>
      </p:pic>
      <p:pic>
        <p:nvPicPr>
          <p:cNvPr id="7" name="Picture 2" descr="Картинка 5 из 1307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2068768"/>
            <a:ext cx="1039306" cy="1523800"/>
          </a:xfrm>
          <a:prstGeom prst="rect">
            <a:avLst/>
          </a:prstGeom>
          <a:noFill/>
        </p:spPr>
      </p:pic>
      <p:pic>
        <p:nvPicPr>
          <p:cNvPr id="8" name="Picture 6" descr="Картинка 133 из 12075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67925" y="5104446"/>
            <a:ext cx="1847875" cy="1914897"/>
          </a:xfrm>
          <a:prstGeom prst="rect">
            <a:avLst/>
          </a:prstGeom>
          <a:noFill/>
        </p:spPr>
      </p:pic>
      <p:pic>
        <p:nvPicPr>
          <p:cNvPr id="10" name="Picture 16" descr="Картинка 654 из 975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805065" y="2068768"/>
            <a:ext cx="1338935" cy="1609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Выноска-облако 11"/>
          <p:cNvSpPr/>
          <p:nvPr/>
        </p:nvSpPr>
        <p:spPr>
          <a:xfrm>
            <a:off x="0" y="54905"/>
            <a:ext cx="9160723" cy="2196437"/>
          </a:xfrm>
          <a:prstGeom prst="cloudCallout">
            <a:avLst>
              <a:gd name="adj1" fmla="val 13106"/>
              <a:gd name="adj2" fmla="val 165934"/>
            </a:avLst>
          </a:prstGeo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Опыт № 3 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 тепле снег и лёд тают.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Образуется вода. 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5301208"/>
            <a:ext cx="63367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На прогулке набрали снег в два ведра, чтобы понаблюдать, что произойдёт со снегом в тепле.</a:t>
            </a:r>
            <a:endParaRPr lang="ru-RU" sz="2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1960" y="2333895"/>
            <a:ext cx="2232248" cy="2618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66631"/>
            <a:ext cx="8712968" cy="16561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DD4B2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Красное ведёрко поставили вблизи батареи на окно, а синее подальше от теплой батареи </a:t>
            </a:r>
            <a:endParaRPr lang="ru-RU" sz="32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DD4B2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Picture 10" descr="Картинка 261 из 1655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38596" y="1854407"/>
            <a:ext cx="3905404" cy="2929053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70" y="2074540"/>
            <a:ext cx="2031690" cy="27089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75224" y="2428238"/>
            <a:ext cx="2852936" cy="213970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5435060"/>
            <a:ext cx="5256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DD4B23"/>
                </a:solidFill>
                <a:latin typeface="Monotype Corsiva" panose="03010101010201010101" pitchFamily="66" charset="0"/>
              </a:rPr>
              <a:t>Что происходит со снегом</a:t>
            </a:r>
            <a:r>
              <a:rPr lang="ru-RU" sz="2800" b="1" i="1" dirty="0" smtClean="0">
                <a:solidFill>
                  <a:srgbClr val="DD4B23"/>
                </a:solidFill>
                <a:latin typeface="Monotype Corsiva" panose="03010101010201010101" pitchFamily="66" charset="0"/>
              </a:rPr>
              <a:t>?</a:t>
            </a:r>
          </a:p>
          <a:p>
            <a:r>
              <a:rPr lang="ru-RU" sz="28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DD4B2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В </a:t>
            </a:r>
            <a:r>
              <a:rPr lang="ru-RU" sz="280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DD4B2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каком ведре снег растает быстрее?</a:t>
            </a:r>
            <a:endParaRPr lang="ru-RU" sz="2800" dirty="0">
              <a:solidFill>
                <a:srgbClr val="DD4B2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808</TotalTime>
  <Words>522</Words>
  <Application>Microsoft Office PowerPoint</Application>
  <PresentationFormat>Экран (4:3)</PresentationFormat>
  <Paragraphs>50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Georgia</vt:lpstr>
      <vt:lpstr>Monotype Corsiva</vt:lpstr>
      <vt:lpstr>Trebuchet MS</vt:lpstr>
      <vt:lpstr>Воздушный поток</vt:lpstr>
      <vt:lpstr>ОТКУДА БЕРУТСЯ  СНЕГ И ЛЁД?</vt:lpstr>
      <vt:lpstr>Цель детского экспериментирования в дошкольном возрасте.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Красное ведёрко поставили вблизи батареи на окно, а синее подальше от теплой батареи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Лидия</dc:creator>
  <cp:lastModifiedBy>Пользователь</cp:lastModifiedBy>
  <cp:revision>90</cp:revision>
  <dcterms:created xsi:type="dcterms:W3CDTF">2011-06-04T21:35:14Z</dcterms:created>
  <dcterms:modified xsi:type="dcterms:W3CDTF">2021-01-23T19:16:34Z</dcterms:modified>
</cp:coreProperties>
</file>