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3" r:id="rId5"/>
    <p:sldId id="261" r:id="rId6"/>
    <p:sldId id="262" r:id="rId7"/>
    <p:sldId id="268" r:id="rId8"/>
    <p:sldId id="267" r:id="rId9"/>
    <p:sldId id="269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006600"/>
    <a:srgbClr val="33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C049F-AAE8-4A38-A961-2CAE159DD1DD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BB241-B9CD-42A0-B31B-A002A18B98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C049F-AAE8-4A38-A961-2CAE159DD1DD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BB241-B9CD-42A0-B31B-A002A18B9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C049F-AAE8-4A38-A961-2CAE159DD1DD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BB241-B9CD-42A0-B31B-A002A18B9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C049F-AAE8-4A38-A961-2CAE159DD1DD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BB241-B9CD-42A0-B31B-A002A18B9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C049F-AAE8-4A38-A961-2CAE159DD1DD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BB241-B9CD-42A0-B31B-A002A18B98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C049F-AAE8-4A38-A961-2CAE159DD1DD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BB241-B9CD-42A0-B31B-A002A18B9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C049F-AAE8-4A38-A961-2CAE159DD1DD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BB241-B9CD-42A0-B31B-A002A18B9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C049F-AAE8-4A38-A961-2CAE159DD1DD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BB241-B9CD-42A0-B31B-A002A18B9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C049F-AAE8-4A38-A961-2CAE159DD1DD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BB241-B9CD-42A0-B31B-A002A18B98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C049F-AAE8-4A38-A961-2CAE159DD1DD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BB241-B9CD-42A0-B31B-A002A18B98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0C049F-AAE8-4A38-A961-2CAE159DD1DD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2BB241-B9CD-42A0-B31B-A002A18B98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F0C049F-AAE8-4A38-A961-2CAE159DD1DD}" type="datetimeFigureOut">
              <a:rPr lang="ru-RU" smtClean="0"/>
              <a:pPr/>
              <a:t>11.10.2020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F2BB241-B9CD-42A0-B31B-A002A18B98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Тематическая неделя: «Моя семья. Моя родословная»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5220072" y="5013176"/>
            <a:ext cx="3672408" cy="13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orbel" pitchFamily="34" charset="0"/>
                <a:cs typeface="Aharoni" pitchFamily="2" charset="-79"/>
              </a:rPr>
              <a:t>Воспитатель группы №5 МАДОУ ЦРР </a:t>
            </a:r>
            <a:r>
              <a:rPr lang="ru-RU" sz="2000" b="1" dirty="0" err="1" smtClean="0">
                <a:solidFill>
                  <a:srgbClr val="000066"/>
                </a:solidFill>
                <a:latin typeface="Corbel" pitchFamily="34" charset="0"/>
                <a:cs typeface="Aharoni" pitchFamily="2" charset="-79"/>
              </a:rPr>
              <a:t>д</a:t>
            </a:r>
            <a:r>
              <a:rPr lang="ru-RU" sz="2000" b="1" dirty="0" smtClean="0">
                <a:solidFill>
                  <a:srgbClr val="000066"/>
                </a:solidFill>
                <a:latin typeface="Corbel" pitchFamily="34" charset="0"/>
                <a:cs typeface="Aharoni" pitchFamily="2" charset="-79"/>
              </a:rPr>
              <a:t>/с №40 </a:t>
            </a:r>
          </a:p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Corbel" pitchFamily="34" charset="0"/>
                <a:cs typeface="Aharoni" pitchFamily="2" charset="-79"/>
              </a:rPr>
              <a:t>Некрасова Ольга Сергеевна</a:t>
            </a:r>
            <a:endParaRPr lang="ru-RU" sz="2000" b="1" dirty="0">
              <a:solidFill>
                <a:srgbClr val="000066"/>
              </a:solidFill>
              <a:latin typeface="Corbel" pitchFamily="34" charset="0"/>
              <a:cs typeface="Aharoni" pitchFamily="2" charset="-79"/>
            </a:endParaRPr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307963"/>
            <a:ext cx="4104456" cy="2633205"/>
          </a:xfrm>
          <a:prstGeom prst="rect">
            <a:avLst/>
          </a:prstGeom>
          <a:ln w="28575">
            <a:solidFill>
              <a:srgbClr val="339933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147248" cy="10081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smtClean="0">
                <a:solidFill>
                  <a:srgbClr val="0000FF"/>
                </a:solidFill>
                <a:effectLst/>
                <a:latin typeface="+mn-lt"/>
              </a:rPr>
              <a:t>Спасибо большое нашим родителям за творчество и фантазию! Все работы получились яркими и индивидуальными. А дети </a:t>
            </a:r>
            <a:r>
              <a:rPr lang="ru-RU" sz="2000" i="1" dirty="0" smtClean="0">
                <a:solidFill>
                  <a:srgbClr val="0000FF"/>
                </a:solidFill>
                <a:latin typeface="+mn-lt"/>
              </a:rPr>
              <a:t> расширили представление о своей семье, о нравственном отношении к семейным традициям.</a:t>
            </a:r>
            <a:r>
              <a:rPr lang="ru-RU" sz="2000" i="1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br>
              <a:rPr lang="ru-RU" sz="2000" i="1" dirty="0" smtClean="0">
                <a:solidFill>
                  <a:srgbClr val="0000FF"/>
                </a:solidFill>
                <a:effectLst/>
                <a:latin typeface="+mn-lt"/>
              </a:rPr>
            </a:br>
            <a:endParaRPr lang="ru-RU" sz="2000" i="1" dirty="0">
              <a:solidFill>
                <a:srgbClr val="0000FF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P_20201006_1827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774826"/>
            <a:ext cx="3672408" cy="4721666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04664"/>
            <a:ext cx="7602048" cy="58437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b="1" u="sng" dirty="0" smtClean="0">
                <a:solidFill>
                  <a:srgbClr val="000066"/>
                </a:solidFill>
              </a:rPr>
              <a:t>Цель:</a:t>
            </a:r>
            <a:r>
              <a:rPr lang="ru-RU" sz="2600" b="1" dirty="0" smtClean="0">
                <a:solidFill>
                  <a:srgbClr val="000066"/>
                </a:solidFill>
              </a:rPr>
              <a:t> </a:t>
            </a:r>
            <a:r>
              <a:rPr lang="ru-RU" sz="2600" b="1" i="1" dirty="0" smtClean="0">
                <a:solidFill>
                  <a:srgbClr val="000066"/>
                </a:solidFill>
              </a:rPr>
              <a:t>расширить представления детей о своей семье, родословной, семейных традициях.</a:t>
            </a:r>
          </a:p>
          <a:p>
            <a:pPr algn="just">
              <a:buNone/>
            </a:pPr>
            <a:r>
              <a:rPr lang="ru-RU" sz="2600" b="1" i="1" u="sng" dirty="0" smtClean="0">
                <a:solidFill>
                  <a:srgbClr val="000066"/>
                </a:solidFill>
              </a:rPr>
              <a:t>Задачи</a:t>
            </a:r>
            <a:r>
              <a:rPr lang="ru-RU" sz="2600" b="1" i="1" dirty="0" smtClean="0">
                <a:solidFill>
                  <a:srgbClr val="000066"/>
                </a:solidFill>
              </a:rPr>
              <a:t>:</a:t>
            </a:r>
            <a:r>
              <a:rPr lang="ru-RU" sz="2600" b="1" i="1" dirty="0" smtClean="0">
                <a:solidFill>
                  <a:schemeClr val="accent2"/>
                </a:solidFill>
              </a:rPr>
              <a:t>- </a:t>
            </a:r>
            <a:r>
              <a:rPr lang="ru-RU" sz="2600" b="1" i="1" dirty="0" smtClean="0">
                <a:solidFill>
                  <a:schemeClr val="accent2"/>
                </a:solidFill>
              </a:rPr>
              <a:t>расширять представления детей о своей семье, родственных отношениях, профессиях членов своей семьи;</a:t>
            </a:r>
          </a:p>
          <a:p>
            <a:pPr algn="just">
              <a:buNone/>
            </a:pPr>
            <a:r>
              <a:rPr lang="ru-RU" sz="2600" b="1" i="1" dirty="0" smtClean="0">
                <a:solidFill>
                  <a:schemeClr val="accent2"/>
                </a:solidFill>
              </a:rPr>
              <a:t> - познакомить с понятием «генеалогическое древо семьи»;</a:t>
            </a:r>
          </a:p>
          <a:p>
            <a:pPr algn="just">
              <a:buNone/>
            </a:pPr>
            <a:r>
              <a:rPr lang="ru-RU" sz="2600" b="1" i="1" dirty="0" smtClean="0">
                <a:solidFill>
                  <a:schemeClr val="accent2"/>
                </a:solidFill>
              </a:rPr>
              <a:t>- воспитывать у детей чувство привязанности, любви, уважения к членам своей семьи</a:t>
            </a:r>
          </a:p>
          <a:p>
            <a:pPr algn="just">
              <a:buNone/>
            </a:pPr>
            <a:r>
              <a:rPr lang="ru-RU" sz="2600" b="1" i="1" dirty="0" smtClean="0">
                <a:solidFill>
                  <a:schemeClr val="accent2"/>
                </a:solidFill>
              </a:rPr>
              <a:t>- способствовать активному привлечению родителей к жизни ребёнка в детском саду.</a:t>
            </a:r>
          </a:p>
          <a:p>
            <a:pPr>
              <a:buFontTx/>
              <a:buChar char="-"/>
            </a:pPr>
            <a:endParaRPr lang="ru-RU" sz="2400" b="1" i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2400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624" y="332656"/>
            <a:ext cx="7632848" cy="58326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b="1" i="1" dirty="0" smtClean="0">
                <a:solidFill>
                  <a:schemeClr val="accent2"/>
                </a:solidFill>
              </a:rPr>
              <a:t>В течении этого периода в группе проводились различные мероприятия, в которых принимали участие не только дети, но и их родители.</a:t>
            </a:r>
          </a:p>
          <a:p>
            <a:pPr algn="just">
              <a:buNone/>
            </a:pPr>
            <a:r>
              <a:rPr lang="ru-RU" sz="2600" b="1" i="1" dirty="0" smtClean="0">
                <a:solidFill>
                  <a:schemeClr val="accent2"/>
                </a:solidFill>
              </a:rPr>
              <a:t>С детьми проводились беседы по теме: «Что такое семья?», «Моя семья», «Что я делал в выходные дома с семьей». </a:t>
            </a:r>
          </a:p>
          <a:p>
            <a:pPr algn="just">
              <a:buNone/>
            </a:pPr>
            <a:r>
              <a:rPr lang="ru-RU" sz="2600" b="1" i="1" dirty="0" smtClean="0">
                <a:solidFill>
                  <a:schemeClr val="accent2"/>
                </a:solidFill>
              </a:rPr>
              <a:t>Упражняли в составлении предложений, рассказов, описания картин на тему «Семья». </a:t>
            </a:r>
          </a:p>
          <a:p>
            <a:pPr algn="just">
              <a:buNone/>
            </a:pPr>
            <a:r>
              <a:rPr lang="ru-RU" sz="2600" b="1" i="1" dirty="0" smtClean="0">
                <a:solidFill>
                  <a:schemeClr val="accent2"/>
                </a:solidFill>
              </a:rPr>
              <a:t>Дети играли в пальчиковые и дидактические игры по теме.</a:t>
            </a:r>
          </a:p>
          <a:p>
            <a:pPr algn="just">
              <a:buNone/>
            </a:pPr>
            <a:r>
              <a:rPr lang="ru-RU" sz="2800" b="1" i="1" dirty="0" smtClean="0">
                <a:solidFill>
                  <a:schemeClr val="accent2"/>
                </a:solidFill>
              </a:rPr>
              <a:t>Рисовали, лепили, конструировали на тему "Моя семья".</a:t>
            </a:r>
          </a:p>
          <a:p>
            <a:pPr>
              <a:buNone/>
            </a:pPr>
            <a:endParaRPr lang="ru-RU" sz="24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04664"/>
            <a:ext cx="7746064" cy="612068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>
              <a:buNone/>
            </a:pPr>
            <a:r>
              <a:rPr lang="ru-RU" sz="2400" b="1" i="1" dirty="0" smtClean="0">
                <a:solidFill>
                  <a:schemeClr val="accent2"/>
                </a:solidFill>
              </a:rPr>
              <a:t>Играли в сюжетно-ролевые игры "Семья", "Дочки-матери", "В гостях у бабушки".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chemeClr val="accent2"/>
                </a:solidFill>
              </a:rPr>
              <a:t>Дети с удовольствием рассматривали семейные альбомы с фотографиями, с большим интересом рассказывали о членах своей семьи - маме, папе, братьях и сестрах, бабушках и дедушках.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chemeClr val="accent2"/>
                </a:solidFill>
              </a:rPr>
              <a:t>Познакомили с понятием «Генеалогическое древо семьи».</a:t>
            </a:r>
          </a:p>
          <a:p>
            <a:pPr>
              <a:buNone/>
            </a:pPr>
            <a:endParaRPr lang="ru-RU" sz="2400" b="1" i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sz="2400" b="1" i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bel.cultreg.ru/uploads/7a3ff045cb6dfc16d4d457d8e2ed7fb8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789040"/>
            <a:ext cx="4320479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196752"/>
            <a:ext cx="3240360" cy="3600400"/>
          </a:xfrm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just"/>
            <a:r>
              <a:rPr lang="ru-RU" sz="2400" u="sng" dirty="0" smtClean="0">
                <a:solidFill>
                  <a:srgbClr val="FF0000"/>
                </a:solidFill>
              </a:rPr>
              <a:t>Генеалогическое древо семьи</a:t>
            </a:r>
            <a:r>
              <a:rPr lang="ru-RU" sz="2400" dirty="0" smtClean="0">
                <a:solidFill>
                  <a:srgbClr val="FF0000"/>
                </a:solidFill>
              </a:rPr>
              <a:t>- это своеобразная схема, напоминающая по форме дерево. В качестве ветвей и листьев этого дерева изображены члены конкретной семьи.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tmp10084379759246049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450" r="5450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539552" y="620688"/>
            <a:ext cx="8071048" cy="568863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600" b="1" i="1" dirty="0" smtClean="0">
                <a:solidFill>
                  <a:srgbClr val="FF0000"/>
                </a:solidFill>
              </a:rPr>
              <a:t>Итоговым мероприятием нашей тематической недели было создание «Генеалогического древа семьи» совместно с родителями. </a:t>
            </a:r>
          </a:p>
          <a:p>
            <a:pPr algn="just">
              <a:buNone/>
            </a:pPr>
            <a:r>
              <a:rPr lang="ru-RU" sz="2600" b="1" i="1" dirty="0" smtClean="0">
                <a:solidFill>
                  <a:srgbClr val="FF0000"/>
                </a:solidFill>
              </a:rPr>
              <a:t>Представляем некоторые наши работы:</a:t>
            </a:r>
          </a:p>
          <a:p>
            <a:pPr algn="just">
              <a:buNone/>
            </a:pPr>
            <a:endParaRPr lang="ru-RU" sz="2600" b="1" i="1" dirty="0" smtClean="0">
              <a:solidFill>
                <a:srgbClr val="FF0000"/>
              </a:solidFill>
            </a:endParaRPr>
          </a:p>
        </p:txBody>
      </p:sp>
      <p:pic>
        <p:nvPicPr>
          <p:cNvPr id="9" name="Рисунок 8" descr="https://fsd.multiurok.ru/html/2017/06/28/s_595352c1d1582/654612_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68960"/>
            <a:ext cx="3600400" cy="2736304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Степа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Ломовцев</a:t>
            </a:r>
            <a:r>
              <a:rPr lang="ru-RU" sz="2000" b="1" i="1" dirty="0" smtClean="0">
                <a:solidFill>
                  <a:srgbClr val="FF0000"/>
                </a:solidFill>
              </a:rPr>
              <a:t> рассказал о своей семье.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ln w="38100"/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Пушкарев Матвей представил свое семейное дерево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8" name="Содержимое 7" descr="P_20200922_10144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484784"/>
            <a:ext cx="3579267" cy="4320480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Содержимое 4" descr="P_20200922_10122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3528392" cy="4305984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b="1" i="1" dirty="0" err="1" smtClean="0">
                <a:solidFill>
                  <a:srgbClr val="FF0000"/>
                </a:solidFill>
              </a:rPr>
              <a:t>Бернацкий</a:t>
            </a:r>
            <a:r>
              <a:rPr lang="ru-RU" sz="2000" b="1" i="1" dirty="0" smtClean="0">
                <a:solidFill>
                  <a:srgbClr val="FF0000"/>
                </a:solidFill>
              </a:rPr>
              <a:t> Мирон рассказывает о своей семье.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Агата и Милана рассказывают о своем семейном дереве.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P_20200922_10171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12776"/>
            <a:ext cx="3312368" cy="4233432"/>
          </a:xfr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Содержимое 10" descr="P_20200922_10101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412776"/>
            <a:ext cx="3456386" cy="4259812"/>
          </a:xfrm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Колобова Алиса и ее древо семьи.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332656"/>
            <a:ext cx="4085024" cy="652450"/>
          </a:xfrm>
        </p:spPr>
        <p:txBody>
          <a:bodyPr>
            <a:noAutofit/>
          </a:bodyPr>
          <a:lstStyle/>
          <a:p>
            <a:pPr algn="just"/>
            <a:r>
              <a:rPr lang="ru-RU" sz="2000" b="1" i="1" dirty="0" smtClean="0">
                <a:solidFill>
                  <a:srgbClr val="FF0000"/>
                </a:solidFill>
              </a:rPr>
              <a:t>Соня </a:t>
            </a:r>
            <a:r>
              <a:rPr lang="ru-RU" sz="2000" b="1" i="1" dirty="0" err="1" smtClean="0">
                <a:solidFill>
                  <a:srgbClr val="FF0000"/>
                </a:solidFill>
              </a:rPr>
              <a:t>Вильданова</a:t>
            </a:r>
            <a:r>
              <a:rPr lang="ru-RU" sz="2000" b="1" i="1" dirty="0" smtClean="0">
                <a:solidFill>
                  <a:srgbClr val="FF0000"/>
                </a:solidFill>
              </a:rPr>
              <a:t> нарисовала сама свое семейное древо.</a:t>
            </a:r>
            <a:endParaRPr lang="ru-RU" sz="2000" b="1" i="1" spc="-150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P_20200922_10224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7"/>
            <a:ext cx="3384376" cy="4512501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Содержимое 7" descr="P_20200922_10205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58054" y="1340767"/>
            <a:ext cx="3474386" cy="4536505"/>
          </a:xfr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169</TotalTime>
  <Words>240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Тематическая неделя: «Моя семья. Моя родословная»</vt:lpstr>
      <vt:lpstr>Слайд 2</vt:lpstr>
      <vt:lpstr>Слайд 3</vt:lpstr>
      <vt:lpstr>Слайд 4</vt:lpstr>
      <vt:lpstr>Генеалогическое древо семьи- это своеобразная схема, напоминающая по форме дерево. В качестве ветвей и листьев этого дерева изображены члены конкретной семьи.</vt:lpstr>
      <vt:lpstr>Слайд 6</vt:lpstr>
      <vt:lpstr>Слайд 7</vt:lpstr>
      <vt:lpstr>Слайд 8</vt:lpstr>
      <vt:lpstr>Слайд 9</vt:lpstr>
      <vt:lpstr>    Спасибо большое нашим родителям за творчество и фантазию! Все работы получились яркими и индивидуальными. А дети  расширили представление о своей семье, о нравственном отношении к семейным традициям.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18</cp:revision>
  <dcterms:created xsi:type="dcterms:W3CDTF">2020-10-10T18:49:33Z</dcterms:created>
  <dcterms:modified xsi:type="dcterms:W3CDTF">2020-10-11T19:45:25Z</dcterms:modified>
</cp:coreProperties>
</file>